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RAD54L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RAD54L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RAD54L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RAD54L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7302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EXO1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EXO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EXO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39316"/>
          </a:xfrm>
          <a:prstGeom prst="rect">
            <a:avLst/>
          </a:prstGeom>
        </p:spPr>
      </p:pic>
      <p:pic>
        <p:nvPicPr>
          <p:cNvPr id="6" name="Picture 5" descr="dotplot_EXO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520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FANCD2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FANCD2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FANCD2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FANCD2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7445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H2AFX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H2AFX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68980"/>
          </a:xfrm>
          <a:prstGeom prst="rect">
            <a:avLst/>
          </a:prstGeom>
        </p:spPr>
      </p:pic>
      <p:pic>
        <p:nvPicPr>
          <p:cNvPr id="5" name="Picture 4" descr="violin_H2AFX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H2AFX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6301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RFC4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RFC4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68980"/>
          </a:xfrm>
          <a:prstGeom prst="rect">
            <a:avLst/>
          </a:prstGeom>
        </p:spPr>
      </p:pic>
      <p:pic>
        <p:nvPicPr>
          <p:cNvPr id="5" name="Picture 4" descr="violin_RFC4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RFC4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289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TYMS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TYMS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68980"/>
          </a:xfrm>
          <a:prstGeom prst="rect">
            <a:avLst/>
          </a:prstGeom>
        </p:spPr>
      </p:pic>
      <p:pic>
        <p:nvPicPr>
          <p:cNvPr id="5" name="Picture 4" descr="violin_TYMS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6141"/>
          </a:xfrm>
          <a:prstGeom prst="rect">
            <a:avLst/>
          </a:prstGeom>
        </p:spPr>
      </p:pic>
      <p:pic>
        <p:nvPicPr>
          <p:cNvPr id="6" name="Picture 5" descr="dotplot_TYMS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2020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POLQ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POLQ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102371"/>
          </a:xfrm>
          <a:prstGeom prst="rect">
            <a:avLst/>
          </a:prstGeom>
        </p:spPr>
      </p:pic>
      <p:pic>
        <p:nvPicPr>
          <p:cNvPr id="5" name="Picture 4" descr="violin_POLQ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POLQ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1611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TTK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TTK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TTK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39316"/>
          </a:xfrm>
          <a:prstGeom prst="rect">
            <a:avLst/>
          </a:prstGeom>
        </p:spPr>
      </p:pic>
      <p:pic>
        <p:nvPicPr>
          <p:cNvPr id="6" name="Picture 5" descr="dotplot_TTK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3147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CDC25A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CDC25A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102371"/>
          </a:xfrm>
          <a:prstGeom prst="rect">
            <a:avLst/>
          </a:prstGeom>
        </p:spPr>
      </p:pic>
      <p:pic>
        <p:nvPicPr>
          <p:cNvPr id="5" name="Picture 4" descr="violin_CDC25A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CDC25A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758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XRCC2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XRCC2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XRCC2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XRCC2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6348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EME1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EME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102371"/>
          </a:xfrm>
          <a:prstGeom prst="rect">
            <a:avLst/>
          </a:prstGeom>
        </p:spPr>
      </p:pic>
      <p:pic>
        <p:nvPicPr>
          <p:cNvPr id="5" name="Picture 4" descr="violin_EME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EME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5347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FEN1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FEN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68980"/>
          </a:xfrm>
          <a:prstGeom prst="rect">
            <a:avLst/>
          </a:prstGeom>
        </p:spPr>
      </p:pic>
      <p:pic>
        <p:nvPicPr>
          <p:cNvPr id="5" name="Picture 4" descr="violin_FEN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39316"/>
          </a:xfrm>
          <a:prstGeom prst="rect">
            <a:avLst/>
          </a:prstGeom>
        </p:spPr>
      </p:pic>
      <p:pic>
        <p:nvPicPr>
          <p:cNvPr id="6" name="Picture 5" descr="dotplot_FEN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5061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CHEK1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CHEK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68980"/>
          </a:xfrm>
          <a:prstGeom prst="rect">
            <a:avLst/>
          </a:prstGeom>
        </p:spPr>
      </p:pic>
      <p:pic>
        <p:nvPicPr>
          <p:cNvPr id="5" name="Picture 4" descr="violin_CHEK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54424"/>
          </a:xfrm>
          <a:prstGeom prst="rect">
            <a:avLst/>
          </a:prstGeom>
        </p:spPr>
      </p:pic>
      <p:pic>
        <p:nvPicPr>
          <p:cNvPr id="6" name="Picture 5" descr="dotplot_CHEK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6348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FANCI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FANCI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68980"/>
          </a:xfrm>
          <a:prstGeom prst="rect">
            <a:avLst/>
          </a:prstGeom>
        </p:spPr>
      </p:pic>
      <p:pic>
        <p:nvPicPr>
          <p:cNvPr id="5" name="Picture 4" descr="violin_FANCI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39316"/>
          </a:xfrm>
          <a:prstGeom prst="rect">
            <a:avLst/>
          </a:prstGeom>
        </p:spPr>
      </p:pic>
      <p:pic>
        <p:nvPicPr>
          <p:cNvPr id="6" name="Picture 5" descr="dotplot_FANCI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2803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BLM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BLM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68980"/>
          </a:xfrm>
          <a:prstGeom prst="rect">
            <a:avLst/>
          </a:prstGeom>
        </p:spPr>
      </p:pic>
      <p:pic>
        <p:nvPicPr>
          <p:cNvPr id="5" name="Picture 4" descr="violin_BLM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BLM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4250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FANCB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FANCB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FANCB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FANCB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6253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BRIP1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BRIP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BRIP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BRIP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5585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RAD51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RAD5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RAD5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39316"/>
          </a:xfrm>
          <a:prstGeom prst="rect">
            <a:avLst/>
          </a:prstGeom>
        </p:spPr>
      </p:pic>
      <p:pic>
        <p:nvPicPr>
          <p:cNvPr id="6" name="Picture 5" descr="dotplot_RAD5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6348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NEIL3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NEIL3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NEIL3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NEIL3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3271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CDC25C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CDC25C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CDC25C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48930"/>
          </a:xfrm>
          <a:prstGeom prst="rect">
            <a:avLst/>
          </a:prstGeom>
        </p:spPr>
      </p:pic>
      <p:pic>
        <p:nvPicPr>
          <p:cNvPr id="6" name="Picture 5" descr="dotplot_CDC25C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7636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BRCA1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BRCA1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68980"/>
          </a:xfrm>
          <a:prstGeom prst="rect">
            <a:avLst/>
          </a:prstGeom>
        </p:spPr>
      </p:pic>
      <p:pic>
        <p:nvPicPr>
          <p:cNvPr id="5" name="Picture 4" descr="violin_BRCA1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BRCA1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6301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UBE2T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UBE2T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68980"/>
          </a:xfrm>
          <a:prstGeom prst="rect">
            <a:avLst/>
          </a:prstGeom>
        </p:spPr>
      </p:pic>
      <p:pic>
        <p:nvPicPr>
          <p:cNvPr id="5" name="Picture 4" descr="violin_UBE2T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UBE2T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620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FANCA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FANCA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68980"/>
          </a:xfrm>
          <a:prstGeom prst="rect">
            <a:avLst/>
          </a:prstGeom>
        </p:spPr>
      </p:pic>
      <p:pic>
        <p:nvPicPr>
          <p:cNvPr id="5" name="Picture 4" descr="violin_FANCA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FANCA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6253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RRM2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RRM2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68980"/>
          </a:xfrm>
          <a:prstGeom prst="rect">
            <a:avLst/>
          </a:prstGeom>
        </p:spPr>
      </p:pic>
      <p:pic>
        <p:nvPicPr>
          <p:cNvPr id="5" name="Picture 4" descr="violin_RRM2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39316"/>
          </a:xfrm>
          <a:prstGeom prst="rect">
            <a:avLst/>
          </a:prstGeom>
        </p:spPr>
      </p:pic>
      <p:pic>
        <p:nvPicPr>
          <p:cNvPr id="6" name="Picture 5" descr="dotplot_RRM2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553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POLE2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POLE2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POLE2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POLE2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2662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/>
            </a:pPr>
            <a:r>
              <a:t>RAD54B Expression Overview</a:t>
            </a:r>
          </a:p>
        </p:txBody>
      </p:sp>
      <p:pic>
        <p:nvPicPr>
          <p:cNvPr id="3" name="Picture 2" descr="umap_cellty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4114800" cy="1959211"/>
          </a:xfrm>
          <a:prstGeom prst="rect">
            <a:avLst/>
          </a:prstGeom>
        </p:spPr>
      </p:pic>
      <p:pic>
        <p:nvPicPr>
          <p:cNvPr id="4" name="Picture 3" descr="umap_RAD54B_expres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914400"/>
            <a:ext cx="4114800" cy="3221258"/>
          </a:xfrm>
          <a:prstGeom prst="rect">
            <a:avLst/>
          </a:prstGeom>
        </p:spPr>
      </p:pic>
      <p:pic>
        <p:nvPicPr>
          <p:cNvPr id="5" name="Picture 4" descr="violin_RAD54B_cancer_vs_immune_cell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114800"/>
            <a:ext cx="3657600" cy="2463367"/>
          </a:xfrm>
          <a:prstGeom prst="rect">
            <a:avLst/>
          </a:prstGeom>
        </p:spPr>
      </p:pic>
      <p:pic>
        <p:nvPicPr>
          <p:cNvPr id="6" name="Picture 5" descr="dotplot_RAD54B_cancer_vs_immune_cell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114800"/>
            <a:ext cx="4114800" cy="85998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